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Comfortaa Light"/>
      <p:regular r:id="rId39"/>
      <p:bold r:id="rId40"/>
    </p:embeddedFont>
    <p:embeddedFont>
      <p:font typeface="Lexend"/>
      <p:regular r:id="rId41"/>
      <p:bold r:id="rId42"/>
    </p:embeddedFont>
    <p:embeddedFont>
      <p:font typeface="Comfortaa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Light-bold.fntdata"/><Relationship Id="rId20" Type="http://schemas.openxmlformats.org/officeDocument/2006/relationships/slide" Target="slides/slide15.xml"/><Relationship Id="rId42" Type="http://schemas.openxmlformats.org/officeDocument/2006/relationships/font" Target="fonts/Lexend-bold.fntdata"/><Relationship Id="rId41" Type="http://schemas.openxmlformats.org/officeDocument/2006/relationships/font" Target="fonts/Lexend-regular.fntdata"/><Relationship Id="rId22" Type="http://schemas.openxmlformats.org/officeDocument/2006/relationships/slide" Target="slides/slide17.xml"/><Relationship Id="rId44" Type="http://schemas.openxmlformats.org/officeDocument/2006/relationships/font" Target="fonts/Comfortaa-bold.fntdata"/><Relationship Id="rId21" Type="http://schemas.openxmlformats.org/officeDocument/2006/relationships/slide" Target="slides/slide16.xml"/><Relationship Id="rId43" Type="http://schemas.openxmlformats.org/officeDocument/2006/relationships/font" Target="fonts/Comfortaa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ComfortaaLight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e3ba929b1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e3ba929b1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e3ba929b1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e3ba929b1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e3ba929b1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e3ba929b1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e3ba929b1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ee3ba929b1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e3ba929b1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e3ba929b1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e3ba929b1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ee3ba929b1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ee3ba929b1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ee3ba929b1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e3ba929b1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ee3ba929b1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e3ba929b1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ee3ba929b1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e3ba929b1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e3ba929b1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e3ba929b1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e3ba929b1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e3ba929b1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e3ba929b1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e3ba929b1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ee3ba929b1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e3ba929b1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ee3ba929b1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ee3ba929b1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ee3ba929b1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ee3ba929b1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ee3ba929b1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e3ba929b1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ee3ba929b1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e3ba929b1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ee3ba929b1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ee3ba929b1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ee3ba929b1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ee3ba929b1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ee3ba929b1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- </a:t>
            </a:r>
            <a:r>
              <a:rPr lang="en-GB">
                <a:solidFill>
                  <a:schemeClr val="dk1"/>
                </a:solidFill>
              </a:rPr>
              <a:t>Amazon Web Services.</a:t>
            </a:r>
            <a:r>
              <a:rPr lang="en-GB"/>
              <a:t> We used </a:t>
            </a:r>
            <a:r>
              <a:rPr lang="en-GB">
                <a:solidFill>
                  <a:schemeClr val="dk1"/>
                </a:solidFill>
              </a:rPr>
              <a:t>Amazon Web Services </a:t>
            </a:r>
            <a:r>
              <a:rPr lang="en-GB"/>
              <a:t>for our cloud infrastructure. Think of it as a reliable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scalable platform where we store and process our data securely.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e3ba929b1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e3ba929b1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- </a:t>
            </a:r>
            <a:r>
              <a:rPr lang="en-GB">
                <a:solidFill>
                  <a:schemeClr val="dk1"/>
                </a:solidFill>
              </a:rPr>
              <a:t>Amazon Web Services.</a:t>
            </a:r>
            <a:r>
              <a:rPr lang="en-GB"/>
              <a:t> We used </a:t>
            </a:r>
            <a:r>
              <a:rPr lang="en-GB">
                <a:solidFill>
                  <a:schemeClr val="dk1"/>
                </a:solidFill>
              </a:rPr>
              <a:t>Amazon Web Services </a:t>
            </a:r>
            <a:r>
              <a:rPr lang="en-GB"/>
              <a:t>for our cloud infrastructure. Think of it as a reliable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scalable platform where we store and process our data securely.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ee3ba929b1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ee3ba929b1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ee3ba929b1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ee3ba929b1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e3ba929b1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ee3ba929b1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e3ba929b1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ee3ba929b1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ee3ba929b1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ee3ba929b1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e3ba929b1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e3ba929b1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e3ba929b1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ee3ba929b1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ee6751761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ee6751761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e3ba929b1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e3ba929b1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ee3ba929b1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ee3ba929b1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ee3ba929b1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ee3ba929b1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181B2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51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38.png"/><Relationship Id="rId5" Type="http://schemas.openxmlformats.org/officeDocument/2006/relationships/image" Target="../media/image47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Relationship Id="rId8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jp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51.pn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Relationship Id="rId6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51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6154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909250" y="3679625"/>
            <a:ext cx="69534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rgbClr val="DCFFFF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SOARING DATA SOLUTIONS</a:t>
            </a:r>
            <a:endParaRPr sz="3700">
              <a:solidFill>
                <a:srgbClr val="DCFFFF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0" l="0" r="0" t="6454"/>
          <a:stretch/>
        </p:blipFill>
        <p:spPr>
          <a:xfrm>
            <a:off x="114500" y="406000"/>
            <a:ext cx="8877102" cy="465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0" y="0"/>
            <a:ext cx="64878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ED44A"/>
                </a:solidFill>
                <a:latin typeface="Comfortaa"/>
                <a:ea typeface="Comfortaa"/>
                <a:cs typeface="Comfortaa"/>
                <a:sym typeface="Comfortaa"/>
              </a:rPr>
              <a:t>Daily Total Sales of </a:t>
            </a:r>
            <a:r>
              <a:rPr lang="en-GB" sz="1800">
                <a:solidFill>
                  <a:srgbClr val="D66C28"/>
                </a:solidFill>
                <a:latin typeface="Comfortaa"/>
                <a:ea typeface="Comfortaa"/>
                <a:cs typeface="Comfortaa"/>
                <a:sym typeface="Comfortaa"/>
              </a:rPr>
              <a:t>Large Lattes Across Stores</a:t>
            </a:r>
            <a:endParaRPr sz="1800">
              <a:solidFill>
                <a:srgbClr val="D66C2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22" name="Google Shape;122;p22"/>
          <p:cNvGrpSpPr/>
          <p:nvPr/>
        </p:nvGrpSpPr>
        <p:grpSpPr>
          <a:xfrm>
            <a:off x="6487775" y="66100"/>
            <a:ext cx="2503827" cy="1110526"/>
            <a:chOff x="6487775" y="0"/>
            <a:chExt cx="2503827" cy="1110526"/>
          </a:xfrm>
        </p:grpSpPr>
        <p:pic>
          <p:nvPicPr>
            <p:cNvPr id="123" name="Google Shape;12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05126" y="0"/>
              <a:ext cx="1086476" cy="1110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22"/>
            <p:cNvSpPr txBox="1"/>
            <p:nvPr/>
          </p:nvSpPr>
          <p:spPr>
            <a:xfrm>
              <a:off x="6487775" y="35963"/>
              <a:ext cx="23400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Comfortaa"/>
                  <a:ea typeface="Comfortaa"/>
                  <a:cs typeface="Comfortaa"/>
                  <a:sym typeface="Comfortaa"/>
                </a:rPr>
                <a:t>Powered by</a:t>
              </a:r>
              <a:endParaRPr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217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0" l="0" r="1970" t="6594"/>
          <a:stretch/>
        </p:blipFill>
        <p:spPr>
          <a:xfrm>
            <a:off x="0" y="1072225"/>
            <a:ext cx="9144003" cy="38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0" y="0"/>
            <a:ext cx="3851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ED44A"/>
                </a:solidFill>
                <a:latin typeface="Comfortaa"/>
                <a:ea typeface="Comfortaa"/>
                <a:cs typeface="Comfortaa"/>
                <a:sym typeface="Comfortaa"/>
              </a:rPr>
              <a:t>Top Selling Shop    </a:t>
            </a:r>
            <a:r>
              <a:rPr lang="en-GB" sz="1800">
                <a:solidFill>
                  <a:srgbClr val="D66C28"/>
                </a:solidFill>
                <a:latin typeface="Comfortaa"/>
                <a:ea typeface="Comfortaa"/>
                <a:cs typeface="Comfortaa"/>
                <a:sym typeface="Comfortaa"/>
              </a:rPr>
              <a:t>By Day</a:t>
            </a:r>
            <a:endParaRPr sz="1800">
              <a:solidFill>
                <a:srgbClr val="D66C2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926500" y="676663"/>
            <a:ext cx="18582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ED44A"/>
                </a:solidFill>
              </a:rPr>
              <a:t>11th </a:t>
            </a:r>
            <a:r>
              <a:rPr lang="en-GB" sz="1800">
                <a:solidFill>
                  <a:srgbClr val="D66C28"/>
                </a:solidFill>
              </a:rPr>
              <a:t>to</a:t>
            </a:r>
            <a:r>
              <a:rPr lang="en-GB" sz="1800">
                <a:solidFill>
                  <a:srgbClr val="FED44A"/>
                </a:solidFill>
              </a:rPr>
              <a:t> 24th </a:t>
            </a:r>
            <a:r>
              <a:rPr lang="en-GB" sz="1800">
                <a:solidFill>
                  <a:srgbClr val="D66C28"/>
                </a:solidFill>
              </a:rPr>
              <a:t>July</a:t>
            </a:r>
            <a:endParaRPr sz="1800">
              <a:solidFill>
                <a:srgbClr val="D66C28"/>
              </a:solidFill>
            </a:endParaRPr>
          </a:p>
        </p:txBody>
      </p:sp>
      <p:grpSp>
        <p:nvGrpSpPr>
          <p:cNvPr id="132" name="Google Shape;132;p23"/>
          <p:cNvGrpSpPr/>
          <p:nvPr/>
        </p:nvGrpSpPr>
        <p:grpSpPr>
          <a:xfrm>
            <a:off x="6487775" y="66100"/>
            <a:ext cx="2503827" cy="1110526"/>
            <a:chOff x="6487775" y="0"/>
            <a:chExt cx="2503827" cy="1110526"/>
          </a:xfrm>
        </p:grpSpPr>
        <p:pic>
          <p:nvPicPr>
            <p:cNvPr id="133" name="Google Shape;13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05126" y="0"/>
              <a:ext cx="1086476" cy="1110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3"/>
            <p:cNvSpPr txBox="1"/>
            <p:nvPr/>
          </p:nvSpPr>
          <p:spPr>
            <a:xfrm>
              <a:off x="6487775" y="35963"/>
              <a:ext cx="23400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Comfortaa"/>
                  <a:ea typeface="Comfortaa"/>
                  <a:cs typeface="Comfortaa"/>
                  <a:sym typeface="Comfortaa"/>
                </a:rPr>
                <a:t>Powered by</a:t>
              </a:r>
              <a:endParaRPr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b="0" l="0" r="0" t="7450"/>
          <a:stretch/>
        </p:blipFill>
        <p:spPr>
          <a:xfrm>
            <a:off x="289450" y="728699"/>
            <a:ext cx="7671698" cy="400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0" y="0"/>
            <a:ext cx="3851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ED44A"/>
                </a:solidFill>
                <a:latin typeface="Comfortaa"/>
                <a:ea typeface="Comfortaa"/>
                <a:cs typeface="Comfortaa"/>
                <a:sym typeface="Comfortaa"/>
              </a:rPr>
              <a:t>Top Selling Items    </a:t>
            </a:r>
            <a:r>
              <a:rPr lang="en-GB" sz="1800">
                <a:solidFill>
                  <a:srgbClr val="D66C28"/>
                </a:solidFill>
                <a:latin typeface="Comfortaa"/>
                <a:ea typeface="Comfortaa"/>
                <a:cs typeface="Comfortaa"/>
                <a:sym typeface="Comfortaa"/>
              </a:rPr>
              <a:t>By Volume</a:t>
            </a:r>
            <a:endParaRPr sz="1800">
              <a:solidFill>
                <a:srgbClr val="D66C2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41" name="Google Shape;141;p24"/>
          <p:cNvGrpSpPr/>
          <p:nvPr/>
        </p:nvGrpSpPr>
        <p:grpSpPr>
          <a:xfrm>
            <a:off x="6487775" y="66100"/>
            <a:ext cx="2503827" cy="1110526"/>
            <a:chOff x="6487775" y="0"/>
            <a:chExt cx="2503827" cy="1110526"/>
          </a:xfrm>
        </p:grpSpPr>
        <p:pic>
          <p:nvPicPr>
            <p:cNvPr id="142" name="Google Shape;14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05126" y="0"/>
              <a:ext cx="1086476" cy="1110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24"/>
            <p:cNvSpPr txBox="1"/>
            <p:nvPr/>
          </p:nvSpPr>
          <p:spPr>
            <a:xfrm>
              <a:off x="6487775" y="35963"/>
              <a:ext cx="23400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Comfortaa"/>
                  <a:ea typeface="Comfortaa"/>
                  <a:cs typeface="Comfortaa"/>
                  <a:sym typeface="Comfortaa"/>
                </a:rPr>
                <a:t>Powered by</a:t>
              </a:r>
              <a:endParaRPr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 b="0" l="0" r="0" t="7080"/>
          <a:stretch/>
        </p:blipFill>
        <p:spPr>
          <a:xfrm>
            <a:off x="86325" y="702674"/>
            <a:ext cx="7744850" cy="4046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0" y="0"/>
            <a:ext cx="3851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ED44A"/>
                </a:solidFill>
                <a:latin typeface="Comfortaa"/>
                <a:ea typeface="Comfortaa"/>
                <a:cs typeface="Comfortaa"/>
                <a:sym typeface="Comfortaa"/>
              </a:rPr>
              <a:t>Top Selling Items    </a:t>
            </a:r>
            <a:r>
              <a:rPr lang="en-GB" sz="1800">
                <a:solidFill>
                  <a:srgbClr val="D66C28"/>
                </a:solidFill>
                <a:latin typeface="Comfortaa"/>
                <a:ea typeface="Comfortaa"/>
                <a:cs typeface="Comfortaa"/>
                <a:sym typeface="Comfortaa"/>
              </a:rPr>
              <a:t>By Revenue</a:t>
            </a:r>
            <a:endParaRPr sz="1800">
              <a:solidFill>
                <a:srgbClr val="D66C2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50" name="Google Shape;150;p25"/>
          <p:cNvGrpSpPr/>
          <p:nvPr/>
        </p:nvGrpSpPr>
        <p:grpSpPr>
          <a:xfrm>
            <a:off x="6487775" y="66100"/>
            <a:ext cx="2503827" cy="1110526"/>
            <a:chOff x="6487775" y="0"/>
            <a:chExt cx="2503827" cy="1110526"/>
          </a:xfrm>
        </p:grpSpPr>
        <p:pic>
          <p:nvPicPr>
            <p:cNvPr id="151" name="Google Shape;15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05126" y="0"/>
              <a:ext cx="1086476" cy="1110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5"/>
            <p:cNvSpPr txBox="1"/>
            <p:nvPr/>
          </p:nvSpPr>
          <p:spPr>
            <a:xfrm>
              <a:off x="6487775" y="35963"/>
              <a:ext cx="23400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Comfortaa"/>
                  <a:ea typeface="Comfortaa"/>
                  <a:cs typeface="Comfortaa"/>
                  <a:sym typeface="Comfortaa"/>
                </a:rPr>
                <a:t>Powered by</a:t>
              </a:r>
              <a:endParaRPr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 b="0" l="0" r="0" t="6890"/>
          <a:stretch/>
        </p:blipFill>
        <p:spPr>
          <a:xfrm>
            <a:off x="142675" y="856269"/>
            <a:ext cx="8858649" cy="357313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/>
        </p:nvSpPr>
        <p:spPr>
          <a:xfrm>
            <a:off x="0" y="0"/>
            <a:ext cx="64878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ED44A"/>
                </a:solidFill>
                <a:latin typeface="Comfortaa"/>
                <a:ea typeface="Comfortaa"/>
                <a:cs typeface="Comfortaa"/>
                <a:sym typeface="Comfortaa"/>
              </a:rPr>
              <a:t>Revenue               </a:t>
            </a:r>
            <a:r>
              <a:rPr lang="en-GB" sz="1800">
                <a:solidFill>
                  <a:srgbClr val="FED44A"/>
                </a:solidFill>
                <a:latin typeface="Comfortaa"/>
                <a:ea typeface="Comfortaa"/>
                <a:cs typeface="Comfortaa"/>
                <a:sym typeface="Comfortaa"/>
              </a:rPr>
              <a:t>    </a:t>
            </a:r>
            <a:r>
              <a:rPr lang="en-GB" sz="1800">
                <a:solidFill>
                  <a:srgbClr val="D66C28"/>
                </a:solidFill>
                <a:latin typeface="Comfortaa"/>
                <a:ea typeface="Comfortaa"/>
                <a:cs typeface="Comfortaa"/>
                <a:sym typeface="Comfortaa"/>
              </a:rPr>
              <a:t>By Payment Method</a:t>
            </a:r>
            <a:endParaRPr sz="1800">
              <a:solidFill>
                <a:srgbClr val="D66C2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59" name="Google Shape;159;p26"/>
          <p:cNvGrpSpPr/>
          <p:nvPr/>
        </p:nvGrpSpPr>
        <p:grpSpPr>
          <a:xfrm>
            <a:off x="6487775" y="66100"/>
            <a:ext cx="2503827" cy="1110526"/>
            <a:chOff x="6487775" y="0"/>
            <a:chExt cx="2503827" cy="1110526"/>
          </a:xfrm>
        </p:grpSpPr>
        <p:pic>
          <p:nvPicPr>
            <p:cNvPr id="160" name="Google Shape;16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05126" y="0"/>
              <a:ext cx="1086476" cy="1110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26"/>
            <p:cNvSpPr txBox="1"/>
            <p:nvPr/>
          </p:nvSpPr>
          <p:spPr>
            <a:xfrm>
              <a:off x="6487775" y="35963"/>
              <a:ext cx="23400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Comfortaa"/>
                  <a:ea typeface="Comfortaa"/>
                  <a:cs typeface="Comfortaa"/>
                  <a:sym typeface="Comfortaa"/>
                </a:rPr>
                <a:t>Powered by</a:t>
              </a:r>
              <a:endParaRPr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/>
        </p:nvSpPr>
        <p:spPr>
          <a:xfrm>
            <a:off x="0" y="0"/>
            <a:ext cx="65166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ED44A"/>
                </a:solidFill>
                <a:latin typeface="Comfortaa"/>
                <a:ea typeface="Comfortaa"/>
                <a:cs typeface="Comfortaa"/>
                <a:sym typeface="Comfortaa"/>
              </a:rPr>
              <a:t>Average Revenue    </a:t>
            </a:r>
            <a:r>
              <a:rPr lang="en-GB" sz="1800">
                <a:solidFill>
                  <a:srgbClr val="D66C28"/>
                </a:solidFill>
                <a:latin typeface="Comfortaa"/>
                <a:ea typeface="Comfortaa"/>
                <a:cs typeface="Comfortaa"/>
                <a:sym typeface="Comfortaa"/>
              </a:rPr>
              <a:t>Per Hour    </a:t>
            </a:r>
            <a:r>
              <a:rPr lang="en-GB" sz="1800">
                <a:solidFill>
                  <a:srgbClr val="D2BE88"/>
                </a:solidFill>
                <a:latin typeface="Comfortaa"/>
                <a:ea typeface="Comfortaa"/>
                <a:cs typeface="Comfortaa"/>
                <a:sym typeface="Comfortaa"/>
              </a:rPr>
              <a:t>Leeds</a:t>
            </a:r>
            <a:endParaRPr sz="1800">
              <a:solidFill>
                <a:srgbClr val="D2BE8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 amt="99000"/>
          </a:blip>
          <a:srcRect b="0" l="2219" r="0" t="9461"/>
          <a:stretch/>
        </p:blipFill>
        <p:spPr>
          <a:xfrm>
            <a:off x="152400" y="1104650"/>
            <a:ext cx="8527324" cy="3465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7"/>
          <p:cNvGrpSpPr/>
          <p:nvPr/>
        </p:nvGrpSpPr>
        <p:grpSpPr>
          <a:xfrm>
            <a:off x="6487775" y="66100"/>
            <a:ext cx="2503827" cy="1110526"/>
            <a:chOff x="6487775" y="0"/>
            <a:chExt cx="2503827" cy="1110526"/>
          </a:xfrm>
        </p:grpSpPr>
        <p:pic>
          <p:nvPicPr>
            <p:cNvPr id="169" name="Google Shape;16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05126" y="0"/>
              <a:ext cx="1086476" cy="1110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27"/>
            <p:cNvSpPr txBox="1"/>
            <p:nvPr/>
          </p:nvSpPr>
          <p:spPr>
            <a:xfrm>
              <a:off x="6487775" y="35963"/>
              <a:ext cx="23400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Comfortaa"/>
                  <a:ea typeface="Comfortaa"/>
                  <a:cs typeface="Comfortaa"/>
                  <a:sym typeface="Comfortaa"/>
                </a:rPr>
                <a:t>Powered by</a:t>
              </a:r>
              <a:endParaRPr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 b="0" l="2997" r="0" t="8692"/>
          <a:stretch/>
        </p:blipFill>
        <p:spPr>
          <a:xfrm>
            <a:off x="227550" y="1051400"/>
            <a:ext cx="8452301" cy="3519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/>
        </p:nvSpPr>
        <p:spPr>
          <a:xfrm>
            <a:off x="0" y="0"/>
            <a:ext cx="65166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ED44A"/>
                </a:solidFill>
                <a:latin typeface="Comfortaa"/>
                <a:ea typeface="Comfortaa"/>
                <a:cs typeface="Comfortaa"/>
                <a:sym typeface="Comfortaa"/>
              </a:rPr>
              <a:t>Average Revenue</a:t>
            </a:r>
            <a:r>
              <a:rPr lang="en-GB" sz="1800">
                <a:solidFill>
                  <a:srgbClr val="FED44A"/>
                </a:solidFill>
                <a:latin typeface="Comfortaa"/>
                <a:ea typeface="Comfortaa"/>
                <a:cs typeface="Comfortaa"/>
                <a:sym typeface="Comfortaa"/>
              </a:rPr>
              <a:t>    </a:t>
            </a:r>
            <a:r>
              <a:rPr lang="en-GB" sz="1800">
                <a:solidFill>
                  <a:srgbClr val="D66C28"/>
                </a:solidFill>
                <a:latin typeface="Comfortaa"/>
                <a:ea typeface="Comfortaa"/>
                <a:cs typeface="Comfortaa"/>
                <a:sym typeface="Comfortaa"/>
              </a:rPr>
              <a:t>Per Hour    </a:t>
            </a:r>
            <a:r>
              <a:rPr lang="en-GB" sz="1800">
                <a:solidFill>
                  <a:srgbClr val="BF1546"/>
                </a:solidFill>
                <a:latin typeface="Comfortaa"/>
                <a:ea typeface="Comfortaa"/>
                <a:cs typeface="Comfortaa"/>
                <a:sym typeface="Comfortaa"/>
              </a:rPr>
              <a:t>Chesterfield</a:t>
            </a:r>
            <a:endParaRPr sz="1800">
              <a:solidFill>
                <a:srgbClr val="BF154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77" name="Google Shape;177;p28"/>
          <p:cNvGrpSpPr/>
          <p:nvPr/>
        </p:nvGrpSpPr>
        <p:grpSpPr>
          <a:xfrm>
            <a:off x="6487775" y="66100"/>
            <a:ext cx="2503827" cy="1110526"/>
            <a:chOff x="6487775" y="0"/>
            <a:chExt cx="2503827" cy="1110526"/>
          </a:xfrm>
        </p:grpSpPr>
        <p:pic>
          <p:nvPicPr>
            <p:cNvPr id="178" name="Google Shape;178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05126" y="0"/>
              <a:ext cx="1086476" cy="1110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8"/>
            <p:cNvSpPr txBox="1"/>
            <p:nvPr/>
          </p:nvSpPr>
          <p:spPr>
            <a:xfrm>
              <a:off x="6487775" y="35963"/>
              <a:ext cx="23400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Comfortaa"/>
                  <a:ea typeface="Comfortaa"/>
                  <a:cs typeface="Comfortaa"/>
                  <a:sym typeface="Comfortaa"/>
                </a:rPr>
                <a:t>Powered by</a:t>
              </a:r>
              <a:endParaRPr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1217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/>
          <p:nvPr/>
        </p:nvPicPr>
        <p:blipFill rotWithShape="1">
          <a:blip r:embed="rId3">
            <a:alphaModFix/>
          </a:blip>
          <a:srcRect b="0" l="2619" r="0" t="12372"/>
          <a:stretch/>
        </p:blipFill>
        <p:spPr>
          <a:xfrm>
            <a:off x="109300" y="468450"/>
            <a:ext cx="8676598" cy="42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/>
        </p:nvSpPr>
        <p:spPr>
          <a:xfrm>
            <a:off x="0" y="0"/>
            <a:ext cx="65166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ED44A"/>
                </a:solidFill>
                <a:latin typeface="Comfortaa"/>
                <a:ea typeface="Comfortaa"/>
                <a:cs typeface="Comfortaa"/>
                <a:sym typeface="Comfortaa"/>
              </a:rPr>
              <a:t>Average Revenue    </a:t>
            </a:r>
            <a:r>
              <a:rPr lang="en-GB" sz="1800">
                <a:solidFill>
                  <a:srgbClr val="D66C28"/>
                </a:solidFill>
                <a:latin typeface="Comfortaa"/>
                <a:ea typeface="Comfortaa"/>
                <a:cs typeface="Comfortaa"/>
                <a:sym typeface="Comfortaa"/>
              </a:rPr>
              <a:t>Per Hour    </a:t>
            </a:r>
            <a:r>
              <a:rPr lang="en-GB" sz="1800">
                <a:solidFill>
                  <a:srgbClr val="C53D4F"/>
                </a:solidFill>
                <a:latin typeface="Comfortaa"/>
                <a:ea typeface="Comfortaa"/>
                <a:cs typeface="Comfortaa"/>
                <a:sym typeface="Comfortaa"/>
              </a:rPr>
              <a:t>Uppingham</a:t>
            </a:r>
            <a:endParaRPr sz="1800">
              <a:solidFill>
                <a:srgbClr val="C53D4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86" name="Google Shape;186;p29"/>
          <p:cNvGrpSpPr/>
          <p:nvPr/>
        </p:nvGrpSpPr>
        <p:grpSpPr>
          <a:xfrm>
            <a:off x="6487775" y="66100"/>
            <a:ext cx="2503827" cy="1110526"/>
            <a:chOff x="6487775" y="0"/>
            <a:chExt cx="2503827" cy="1110526"/>
          </a:xfrm>
        </p:grpSpPr>
        <p:pic>
          <p:nvPicPr>
            <p:cNvPr id="187" name="Google Shape;187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05126" y="0"/>
              <a:ext cx="1086476" cy="1110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29"/>
            <p:cNvSpPr txBox="1"/>
            <p:nvPr/>
          </p:nvSpPr>
          <p:spPr>
            <a:xfrm>
              <a:off x="6487775" y="35963"/>
              <a:ext cx="23400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Comfortaa"/>
                  <a:ea typeface="Comfortaa"/>
                  <a:cs typeface="Comfortaa"/>
                  <a:sym typeface="Comfortaa"/>
                </a:rPr>
                <a:t>Powered by</a:t>
              </a:r>
              <a:endParaRPr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B1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11645"/>
          <a:stretch/>
        </p:blipFill>
        <p:spPr>
          <a:xfrm>
            <a:off x="0" y="671400"/>
            <a:ext cx="8713027" cy="408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0" y="0"/>
            <a:ext cx="65166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ED44A"/>
                </a:solidFill>
                <a:latin typeface="Comfortaa"/>
                <a:ea typeface="Comfortaa"/>
                <a:cs typeface="Comfortaa"/>
                <a:sym typeface="Comfortaa"/>
              </a:rPr>
              <a:t>Average Revenue    </a:t>
            </a:r>
            <a:r>
              <a:rPr lang="en-GB" sz="1800">
                <a:solidFill>
                  <a:srgbClr val="D66C28"/>
                </a:solidFill>
                <a:latin typeface="Comfortaa"/>
                <a:ea typeface="Comfortaa"/>
                <a:cs typeface="Comfortaa"/>
                <a:sym typeface="Comfortaa"/>
              </a:rPr>
              <a:t>Per Hour    </a:t>
            </a:r>
            <a:r>
              <a:rPr lang="en-GB" sz="1800">
                <a:solidFill>
                  <a:srgbClr val="BF1546"/>
                </a:solidFill>
                <a:latin typeface="Comfortaa"/>
                <a:ea typeface="Comfortaa"/>
                <a:cs typeface="Comfortaa"/>
                <a:sym typeface="Comfortaa"/>
              </a:rPr>
              <a:t>Brixton</a:t>
            </a:r>
            <a:endParaRPr sz="1800">
              <a:solidFill>
                <a:srgbClr val="BF154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95" name="Google Shape;195;p30"/>
          <p:cNvGrpSpPr/>
          <p:nvPr/>
        </p:nvGrpSpPr>
        <p:grpSpPr>
          <a:xfrm>
            <a:off x="6487775" y="66100"/>
            <a:ext cx="2503827" cy="1110526"/>
            <a:chOff x="6487775" y="0"/>
            <a:chExt cx="2503827" cy="1110526"/>
          </a:xfrm>
        </p:grpSpPr>
        <p:pic>
          <p:nvPicPr>
            <p:cNvPr id="196" name="Google Shape;19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05126" y="0"/>
              <a:ext cx="1086476" cy="1110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30"/>
            <p:cNvSpPr txBox="1"/>
            <p:nvPr/>
          </p:nvSpPr>
          <p:spPr>
            <a:xfrm>
              <a:off x="6487775" y="35963"/>
              <a:ext cx="23400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Comfortaa"/>
                  <a:ea typeface="Comfortaa"/>
                  <a:cs typeface="Comfortaa"/>
                  <a:sym typeface="Comfortaa"/>
                </a:rPr>
                <a:t>Powered by</a:t>
              </a:r>
              <a:endParaRPr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/>
        </p:nvSpPr>
        <p:spPr>
          <a:xfrm>
            <a:off x="0" y="536175"/>
            <a:ext cx="9144000" cy="41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The tools we used to get the job done</a:t>
            </a:r>
            <a:r>
              <a:rPr lang="en-GB" sz="2300">
                <a:solidFill>
                  <a:srgbClr val="DCFFFF"/>
                </a:solidFill>
              </a:rPr>
              <a:t>.</a:t>
            </a:r>
            <a:br>
              <a:rPr lang="en-GB" sz="2300">
                <a:solidFill>
                  <a:srgbClr val="DCFFFF"/>
                </a:solidFill>
              </a:rPr>
            </a:b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DC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Here’s the </a:t>
            </a:r>
            <a:r>
              <a:rPr lang="en-GB" sz="2300">
                <a:solidFill>
                  <a:srgbClr val="DCFFFF"/>
                </a:solidFill>
              </a:rPr>
              <a:t>technical</a:t>
            </a:r>
            <a:r>
              <a:rPr lang="en-GB" sz="2300">
                <a:solidFill>
                  <a:srgbClr val="DCFFFF"/>
                </a:solidFill>
              </a:rPr>
              <a:t> part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-671512" y="-528700"/>
            <a:ext cx="23400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8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83150" y="-41765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5375" y="152400"/>
            <a:ext cx="2419350" cy="2419350"/>
          </a:xfrm>
          <a:prstGeom prst="rect">
            <a:avLst/>
          </a:prstGeom>
          <a:noFill/>
          <a:ln cap="flat" cmpd="sng" w="38100">
            <a:solidFill>
              <a:srgbClr val="FAC71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" name="Google Shape;66;p14"/>
          <p:cNvSpPr txBox="1"/>
          <p:nvPr/>
        </p:nvSpPr>
        <p:spPr>
          <a:xfrm>
            <a:off x="0" y="3354725"/>
            <a:ext cx="9144000" cy="17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EEFFFF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in </a:t>
            </a:r>
            <a:r>
              <a:rPr lang="en-GB" sz="3200">
                <a:solidFill>
                  <a:srgbClr val="EEFFFF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collaboration</a:t>
            </a:r>
            <a:r>
              <a:rPr lang="en-GB" sz="3200">
                <a:solidFill>
                  <a:srgbClr val="EEFFFF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with</a:t>
            </a:r>
            <a:endParaRPr sz="3200">
              <a:solidFill>
                <a:srgbClr val="EEFFFF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/>
          <p:cNvPicPr preferRelativeResize="0"/>
          <p:nvPr/>
        </p:nvPicPr>
        <p:blipFill rotWithShape="1">
          <a:blip r:embed="rId4">
            <a:alphaModFix/>
          </a:blip>
          <a:srcRect b="-3262" l="0" r="0" t="79060"/>
          <a:stretch/>
        </p:blipFill>
        <p:spPr>
          <a:xfrm>
            <a:off x="2784500" y="3016726"/>
            <a:ext cx="3255226" cy="8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/>
        </p:nvSpPr>
        <p:spPr>
          <a:xfrm>
            <a:off x="159888" y="3911850"/>
            <a:ext cx="88242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Data in visual charts and graphs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10" name="Google Shape;210;p32"/>
          <p:cNvPicPr preferRelativeResize="0"/>
          <p:nvPr/>
        </p:nvPicPr>
        <p:blipFill rotWithShape="1">
          <a:blip r:embed="rId5">
            <a:alphaModFix/>
          </a:blip>
          <a:srcRect b="20936" l="0" r="0" t="0"/>
          <a:stretch/>
        </p:blipFill>
        <p:spPr>
          <a:xfrm>
            <a:off x="2784500" y="386050"/>
            <a:ext cx="3255226" cy="263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116988" y="884275"/>
            <a:ext cx="23400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Powered by</a:t>
            </a:r>
            <a:endParaRPr sz="18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0" y="4243975"/>
            <a:ext cx="91440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Importantly, it allows you to see your sales data visuals</a:t>
            </a:r>
            <a:endParaRPr sz="2300">
              <a:solidFill>
                <a:srgbClr val="DC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/>
        </p:nvSpPr>
        <p:spPr>
          <a:xfrm>
            <a:off x="66350" y="2571750"/>
            <a:ext cx="90219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R</a:t>
            </a:r>
            <a:r>
              <a:rPr lang="en-GB" sz="2300">
                <a:solidFill>
                  <a:srgbClr val="DCFFFF"/>
                </a:solidFill>
              </a:rPr>
              <a:t>uns our software consistently</a:t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Whether it's on our computers during development </a:t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OR</a:t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In the cloud when it's live</a:t>
            </a:r>
            <a:endParaRPr sz="2300">
              <a:solidFill>
                <a:srgbClr val="DC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350" y="228600"/>
            <a:ext cx="2755900" cy="19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/>
        </p:nvSpPr>
        <p:spPr>
          <a:xfrm>
            <a:off x="66350" y="3028950"/>
            <a:ext cx="90219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 Where our team writes and edits the software code</a:t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It's like a digital workspace for coding</a:t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DC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4188" y="180275"/>
            <a:ext cx="1435625" cy="143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 txBox="1"/>
          <p:nvPr/>
        </p:nvSpPr>
        <p:spPr>
          <a:xfrm>
            <a:off x="0" y="1619250"/>
            <a:ext cx="91440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Visual Studio Code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4188" y="180275"/>
            <a:ext cx="1435625" cy="143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 txBox="1"/>
          <p:nvPr/>
        </p:nvSpPr>
        <p:spPr>
          <a:xfrm>
            <a:off x="0" y="1619250"/>
            <a:ext cx="91440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Code languages included in the project are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7200" y="2563775"/>
            <a:ext cx="16954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450" y="2592338"/>
            <a:ext cx="16383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7850" y="2681163"/>
            <a:ext cx="1578075" cy="15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7025" y="2798080"/>
            <a:ext cx="2628900" cy="1226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/>
        </p:nvSpPr>
        <p:spPr>
          <a:xfrm>
            <a:off x="66350" y="3327250"/>
            <a:ext cx="9021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Dictionaries</a:t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713" y="171449"/>
            <a:ext cx="1450576" cy="145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000" y="2832100"/>
            <a:ext cx="1816100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 txBox="1"/>
          <p:nvPr/>
        </p:nvSpPr>
        <p:spPr>
          <a:xfrm>
            <a:off x="66350" y="1850625"/>
            <a:ext cx="90219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What is Python</a:t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DC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DC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4" name="Google Shape;244;p36"/>
          <p:cNvSpPr txBox="1"/>
          <p:nvPr/>
        </p:nvSpPr>
        <p:spPr>
          <a:xfrm>
            <a:off x="66350" y="3009900"/>
            <a:ext cx="9021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Lists</a:t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4450" y="2686050"/>
            <a:ext cx="2273300" cy="22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 txBox="1"/>
          <p:nvPr/>
        </p:nvSpPr>
        <p:spPr>
          <a:xfrm>
            <a:off x="0" y="3733800"/>
            <a:ext cx="91440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Lists and Dictionaries</a:t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inside each other!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/>
        </p:nvSpPr>
        <p:spPr>
          <a:xfrm>
            <a:off x="66350" y="3041650"/>
            <a:ext cx="9021900" cy="2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Your Data</a:t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And</a:t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CSV files</a:t>
            </a:r>
            <a:endParaRPr sz="2300">
              <a:solidFill>
                <a:srgbClr val="DC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825" y="165100"/>
            <a:ext cx="226695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/>
        </p:nvSpPr>
        <p:spPr>
          <a:xfrm>
            <a:off x="0" y="3359150"/>
            <a:ext cx="91440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Keeping it all safe in </a:t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GitHub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050" y="0"/>
            <a:ext cx="1714499" cy="171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/>
        </p:nvSpPr>
        <p:spPr>
          <a:xfrm>
            <a:off x="4379350" y="3516900"/>
            <a:ext cx="47646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r>
              <a:rPr lang="en-GB" sz="2700">
                <a:solidFill>
                  <a:srgbClr val="FE9C02"/>
                </a:solidFill>
                <a:latin typeface="Lexend"/>
                <a:ea typeface="Lexend"/>
                <a:cs typeface="Lexend"/>
                <a:sym typeface="Lexend"/>
              </a:rPr>
              <a:t>mazon </a:t>
            </a:r>
            <a:r>
              <a:rPr lang="en-GB" sz="2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</a:t>
            </a:r>
            <a:r>
              <a:rPr lang="en-GB" sz="2700">
                <a:solidFill>
                  <a:srgbClr val="FE9C02"/>
                </a:solidFill>
                <a:latin typeface="Lexend"/>
                <a:ea typeface="Lexend"/>
                <a:cs typeface="Lexend"/>
                <a:sym typeface="Lexend"/>
              </a:rPr>
              <a:t>eb </a:t>
            </a:r>
            <a:r>
              <a:rPr lang="en-GB" sz="2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</a:t>
            </a:r>
            <a:r>
              <a:rPr lang="en-GB" sz="2700">
                <a:solidFill>
                  <a:srgbClr val="FE9C02"/>
                </a:solidFill>
                <a:latin typeface="Lexend"/>
                <a:ea typeface="Lexend"/>
                <a:cs typeface="Lexend"/>
                <a:sym typeface="Lexend"/>
              </a:rPr>
              <a:t>ervices</a:t>
            </a:r>
            <a:endParaRPr sz="2700">
              <a:solidFill>
                <a:srgbClr val="FE9C0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/>
          <p:nvPr/>
        </p:nvSpPr>
        <p:spPr>
          <a:xfrm rot="-5400000">
            <a:off x="4609225" y="608550"/>
            <a:ext cx="5144700" cy="3927600"/>
          </a:xfrm>
          <a:prstGeom prst="rect">
            <a:avLst/>
          </a:prstGeom>
          <a:gradFill>
            <a:gsLst>
              <a:gs pos="0">
                <a:srgbClr val="232F3F"/>
              </a:gs>
              <a:gs pos="100000">
                <a:srgbClr val="09305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625" y="4049875"/>
            <a:ext cx="1547175" cy="10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1"/>
          <p:cNvSpPr txBox="1"/>
          <p:nvPr/>
        </p:nvSpPr>
        <p:spPr>
          <a:xfrm>
            <a:off x="4841275" y="407350"/>
            <a:ext cx="4302600" cy="4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</a:rPr>
              <a:t>S3 B</a:t>
            </a:r>
            <a:r>
              <a:rPr lang="en-GB" sz="2200">
                <a:solidFill>
                  <a:srgbClr val="FAC710"/>
                </a:solidFill>
              </a:rPr>
              <a:t>ucket</a:t>
            </a:r>
            <a:endParaRPr sz="2200">
              <a:solidFill>
                <a:srgbClr val="FAC71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AC71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</a:rPr>
              <a:t>SQS</a:t>
            </a:r>
            <a:r>
              <a:rPr lang="en-GB" sz="2200">
                <a:solidFill>
                  <a:srgbClr val="FAC710"/>
                </a:solidFill>
              </a:rPr>
              <a:t> - </a:t>
            </a:r>
            <a:r>
              <a:rPr lang="en-GB" sz="2200">
                <a:solidFill>
                  <a:schemeClr val="dk1"/>
                </a:solidFill>
              </a:rPr>
              <a:t>S</a:t>
            </a:r>
            <a:r>
              <a:rPr lang="en-GB" sz="2200">
                <a:solidFill>
                  <a:srgbClr val="FAC710"/>
                </a:solidFill>
              </a:rPr>
              <a:t>imple </a:t>
            </a:r>
            <a:r>
              <a:rPr lang="en-GB" sz="2200">
                <a:solidFill>
                  <a:schemeClr val="dk1"/>
                </a:solidFill>
              </a:rPr>
              <a:t>Q</a:t>
            </a:r>
            <a:r>
              <a:rPr lang="en-GB" sz="2200">
                <a:solidFill>
                  <a:srgbClr val="FAC710"/>
                </a:solidFill>
              </a:rPr>
              <a:t>ueue </a:t>
            </a:r>
            <a:r>
              <a:rPr lang="en-GB" sz="2200">
                <a:solidFill>
                  <a:schemeClr val="dk1"/>
                </a:solidFill>
              </a:rPr>
              <a:t>S</a:t>
            </a:r>
            <a:r>
              <a:rPr lang="en-GB" sz="2200">
                <a:solidFill>
                  <a:srgbClr val="FAC710"/>
                </a:solidFill>
              </a:rPr>
              <a:t>ervice</a:t>
            </a:r>
            <a:endParaRPr sz="2200">
              <a:solidFill>
                <a:srgbClr val="FAC71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AC71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</a:rPr>
              <a:t>C</a:t>
            </a:r>
            <a:r>
              <a:rPr lang="en-GB" sz="2200">
                <a:solidFill>
                  <a:srgbClr val="FAC710"/>
                </a:solidFill>
              </a:rPr>
              <a:t>loud</a:t>
            </a:r>
            <a:r>
              <a:rPr lang="en-GB" sz="2200">
                <a:solidFill>
                  <a:schemeClr val="dk1"/>
                </a:solidFill>
              </a:rPr>
              <a:t>F</a:t>
            </a:r>
            <a:r>
              <a:rPr lang="en-GB" sz="2200">
                <a:solidFill>
                  <a:srgbClr val="FAC710"/>
                </a:solidFill>
              </a:rPr>
              <a:t>ormation</a:t>
            </a:r>
            <a:endParaRPr sz="2200">
              <a:solidFill>
                <a:srgbClr val="FAC71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AC71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</a:rPr>
              <a:t>L</a:t>
            </a:r>
            <a:r>
              <a:rPr lang="en-GB" sz="2200">
                <a:solidFill>
                  <a:srgbClr val="FAC710"/>
                </a:solidFill>
              </a:rPr>
              <a:t>ambda</a:t>
            </a:r>
            <a:endParaRPr sz="2200">
              <a:solidFill>
                <a:srgbClr val="FAC71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AC71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</a:rPr>
              <a:t>R</a:t>
            </a:r>
            <a:r>
              <a:rPr lang="en-GB" sz="2200">
                <a:solidFill>
                  <a:srgbClr val="FAC710"/>
                </a:solidFill>
              </a:rPr>
              <a:t>edshift</a:t>
            </a:r>
            <a:endParaRPr sz="2200">
              <a:solidFill>
                <a:srgbClr val="FAC71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AC710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3150" y="-41765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5375" y="152400"/>
            <a:ext cx="2419350" cy="2419350"/>
          </a:xfrm>
          <a:prstGeom prst="rect">
            <a:avLst/>
          </a:prstGeom>
          <a:noFill/>
          <a:ln cap="flat" cmpd="sng" w="38100">
            <a:solidFill>
              <a:srgbClr val="FAC71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" name="Google Shape;73;p15"/>
          <p:cNvSpPr txBox="1"/>
          <p:nvPr/>
        </p:nvSpPr>
        <p:spPr>
          <a:xfrm>
            <a:off x="0" y="3354725"/>
            <a:ext cx="9144000" cy="17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EEFFFF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in collaboration with</a:t>
            </a:r>
            <a:endParaRPr sz="3200">
              <a:solidFill>
                <a:srgbClr val="EEFFFF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925" y="144250"/>
            <a:ext cx="1213425" cy="1213425"/>
          </a:xfrm>
          <a:prstGeom prst="rect">
            <a:avLst/>
          </a:prstGeom>
          <a:noFill/>
          <a:ln cap="flat" cmpd="sng" w="38100">
            <a:solidFill>
              <a:srgbClr val="FAC71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1" name="Google Shape;28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4" y="0"/>
            <a:ext cx="9136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4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4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75" y="1678925"/>
            <a:ext cx="3373650" cy="18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0450" y="1678901"/>
            <a:ext cx="3373650" cy="189770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4"/>
          <p:cNvSpPr txBox="1"/>
          <p:nvPr/>
        </p:nvSpPr>
        <p:spPr>
          <a:xfrm>
            <a:off x="66350" y="150"/>
            <a:ext cx="9021900" cy="11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Tracking Project Data</a:t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To</a:t>
            </a:r>
            <a:endParaRPr sz="2300">
              <a:solidFill>
                <a:srgbClr val="DC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DCFFFF"/>
                </a:solidFill>
              </a:rPr>
              <a:t>Successful Implementation</a:t>
            </a:r>
            <a:endParaRPr sz="2300">
              <a:solidFill>
                <a:srgbClr val="DC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95" name="Google Shape;29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4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0800" y="-269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5"/>
          <p:cNvSpPr txBox="1"/>
          <p:nvPr/>
        </p:nvSpPr>
        <p:spPr>
          <a:xfrm>
            <a:off x="909250" y="3679625"/>
            <a:ext cx="69534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rgbClr val="DCFFFF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SOARING DATA SOLUTIONS</a:t>
            </a:r>
            <a:endParaRPr sz="3700">
              <a:solidFill>
                <a:srgbClr val="DCFFFF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175" y="3865025"/>
            <a:ext cx="2272824" cy="127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5275" y="182350"/>
            <a:ext cx="1213425" cy="1213425"/>
          </a:xfrm>
          <a:prstGeom prst="rect">
            <a:avLst/>
          </a:prstGeom>
          <a:noFill/>
          <a:ln cap="flat" cmpd="sng" w="38100">
            <a:solidFill>
              <a:srgbClr val="FAC71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" name="Google Shape;84;p17"/>
          <p:cNvSpPr txBox="1"/>
          <p:nvPr/>
        </p:nvSpPr>
        <p:spPr>
          <a:xfrm>
            <a:off x="-50" y="2402225"/>
            <a:ext cx="9144000" cy="1448100"/>
          </a:xfrm>
          <a:prstGeom prst="rect">
            <a:avLst/>
          </a:prstGeom>
          <a:noFill/>
          <a:ln>
            <a:noFill/>
          </a:ln>
          <a:effectLst>
            <a:outerShdw blurRad="557213" rotWithShape="0" algn="bl" dir="5400000" dist="19050">
              <a:srgbClr val="C63256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sales data</a:t>
            </a:r>
            <a:endParaRPr sz="9000">
              <a:solidFill>
                <a:schemeClr val="dk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0" l="0" r="0" t="9214"/>
          <a:stretch/>
        </p:blipFill>
        <p:spPr>
          <a:xfrm>
            <a:off x="152400" y="1472999"/>
            <a:ext cx="8839199" cy="3569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19"/>
          <p:cNvGrpSpPr/>
          <p:nvPr/>
        </p:nvGrpSpPr>
        <p:grpSpPr>
          <a:xfrm>
            <a:off x="6487775" y="66100"/>
            <a:ext cx="2503827" cy="1110526"/>
            <a:chOff x="6487775" y="0"/>
            <a:chExt cx="2503827" cy="1110526"/>
          </a:xfrm>
        </p:grpSpPr>
        <p:pic>
          <p:nvPicPr>
            <p:cNvPr id="95" name="Google Shape;9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05126" y="0"/>
              <a:ext cx="1086476" cy="1110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9"/>
            <p:cNvSpPr txBox="1"/>
            <p:nvPr/>
          </p:nvSpPr>
          <p:spPr>
            <a:xfrm>
              <a:off x="6487775" y="35963"/>
              <a:ext cx="23400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Comfortaa"/>
                  <a:ea typeface="Comfortaa"/>
                  <a:cs typeface="Comfortaa"/>
                  <a:sym typeface="Comfortaa"/>
                </a:rPr>
                <a:t>Powered by</a:t>
              </a:r>
              <a:endParaRPr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97" name="Google Shape;97;p19"/>
          <p:cNvSpPr txBox="1"/>
          <p:nvPr/>
        </p:nvSpPr>
        <p:spPr>
          <a:xfrm>
            <a:off x="0" y="0"/>
            <a:ext cx="442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ED44A"/>
                </a:solidFill>
                <a:latin typeface="Comfortaa"/>
                <a:ea typeface="Comfortaa"/>
                <a:cs typeface="Comfortaa"/>
                <a:sym typeface="Comfortaa"/>
              </a:rPr>
              <a:t>Total Sales              </a:t>
            </a:r>
            <a:r>
              <a:rPr lang="en-GB" sz="1800">
                <a:solidFill>
                  <a:srgbClr val="D66C28"/>
                </a:solidFill>
                <a:latin typeface="Comfortaa"/>
                <a:ea typeface="Comfortaa"/>
                <a:cs typeface="Comfortaa"/>
                <a:sym typeface="Comfortaa"/>
              </a:rPr>
              <a:t>By Drink Type</a:t>
            </a:r>
            <a:endParaRPr sz="1800">
              <a:solidFill>
                <a:srgbClr val="D66C2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0" r="0" t="10055"/>
          <a:stretch/>
        </p:blipFill>
        <p:spPr>
          <a:xfrm>
            <a:off x="38300" y="1084525"/>
            <a:ext cx="9029500" cy="350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0" y="0"/>
            <a:ext cx="64386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ED44A"/>
                </a:solidFill>
                <a:latin typeface="Comfortaa"/>
                <a:ea typeface="Comfortaa"/>
                <a:cs typeface="Comfortaa"/>
                <a:sym typeface="Comfortaa"/>
              </a:rPr>
              <a:t>Revenue               </a:t>
            </a:r>
            <a:r>
              <a:rPr lang="en-GB" sz="1800">
                <a:solidFill>
                  <a:srgbClr val="FED44A"/>
                </a:solidFill>
                <a:latin typeface="Comfortaa"/>
                <a:ea typeface="Comfortaa"/>
                <a:cs typeface="Comfortaa"/>
                <a:sym typeface="Comfortaa"/>
              </a:rPr>
              <a:t>    </a:t>
            </a:r>
            <a:r>
              <a:rPr lang="en-GB" sz="1800">
                <a:solidFill>
                  <a:srgbClr val="D66C28"/>
                </a:solidFill>
                <a:latin typeface="Comfortaa"/>
                <a:ea typeface="Comfortaa"/>
                <a:cs typeface="Comfortaa"/>
                <a:sym typeface="Comfortaa"/>
              </a:rPr>
              <a:t>By Location Over Time</a:t>
            </a:r>
            <a:endParaRPr sz="1800">
              <a:solidFill>
                <a:srgbClr val="D66C2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04" name="Google Shape;104;p20"/>
          <p:cNvGrpSpPr/>
          <p:nvPr/>
        </p:nvGrpSpPr>
        <p:grpSpPr>
          <a:xfrm>
            <a:off x="6487775" y="66100"/>
            <a:ext cx="2503827" cy="1110526"/>
            <a:chOff x="6487775" y="0"/>
            <a:chExt cx="2503827" cy="1110526"/>
          </a:xfrm>
        </p:grpSpPr>
        <p:pic>
          <p:nvPicPr>
            <p:cNvPr id="105" name="Google Shape;10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05126" y="0"/>
              <a:ext cx="1086476" cy="1110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0"/>
            <p:cNvSpPr txBox="1"/>
            <p:nvPr/>
          </p:nvSpPr>
          <p:spPr>
            <a:xfrm>
              <a:off x="6487775" y="35963"/>
              <a:ext cx="23400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Comfortaa"/>
                  <a:ea typeface="Comfortaa"/>
                  <a:cs typeface="Comfortaa"/>
                  <a:sym typeface="Comfortaa"/>
                </a:rPr>
                <a:t>Powered by</a:t>
              </a:r>
              <a:endParaRPr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0" l="0" r="10690" t="6611"/>
          <a:stretch/>
        </p:blipFill>
        <p:spPr>
          <a:xfrm>
            <a:off x="561012" y="473650"/>
            <a:ext cx="8021975" cy="46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0" y="0"/>
            <a:ext cx="64878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ED44A"/>
                </a:solidFill>
                <a:latin typeface="Comfortaa"/>
                <a:ea typeface="Comfortaa"/>
                <a:cs typeface="Comfortaa"/>
                <a:sym typeface="Comfortaa"/>
              </a:rPr>
              <a:t>Daily Sales Revenue for </a:t>
            </a:r>
            <a:r>
              <a:rPr lang="en-GB" sz="1800">
                <a:solidFill>
                  <a:srgbClr val="D66C28"/>
                </a:solidFill>
                <a:latin typeface="Comfortaa"/>
                <a:ea typeface="Comfortaa"/>
                <a:cs typeface="Comfortaa"/>
                <a:sym typeface="Comfortaa"/>
              </a:rPr>
              <a:t>Hazelnut-Related Items</a:t>
            </a:r>
            <a:endParaRPr sz="1800">
              <a:solidFill>
                <a:srgbClr val="D66C2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13" name="Google Shape;113;p21"/>
          <p:cNvGrpSpPr/>
          <p:nvPr/>
        </p:nvGrpSpPr>
        <p:grpSpPr>
          <a:xfrm>
            <a:off x="6487775" y="66100"/>
            <a:ext cx="2503827" cy="1110526"/>
            <a:chOff x="6487775" y="0"/>
            <a:chExt cx="2503827" cy="1110526"/>
          </a:xfrm>
        </p:grpSpPr>
        <p:pic>
          <p:nvPicPr>
            <p:cNvPr id="114" name="Google Shape;11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05126" y="0"/>
              <a:ext cx="1086476" cy="1110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21"/>
            <p:cNvSpPr txBox="1"/>
            <p:nvPr/>
          </p:nvSpPr>
          <p:spPr>
            <a:xfrm>
              <a:off x="6487775" y="35963"/>
              <a:ext cx="23400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Comfortaa"/>
                  <a:ea typeface="Comfortaa"/>
                  <a:cs typeface="Comfortaa"/>
                  <a:sym typeface="Comfortaa"/>
                </a:rPr>
                <a:t>Powered by</a:t>
              </a:r>
              <a:endParaRPr sz="18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